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sldIdLst>
    <p:sldId id="256" r:id="rId2"/>
    <p:sldId id="257" r:id="rId3"/>
    <p:sldId id="279" r:id="rId4"/>
    <p:sldId id="258" r:id="rId5"/>
    <p:sldId id="259" r:id="rId6"/>
    <p:sldId id="278" r:id="rId7"/>
    <p:sldId id="28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1" autoAdjust="0"/>
    <p:restoredTop sz="94724" autoAdjust="0"/>
  </p:normalViewPr>
  <p:slideViewPr>
    <p:cSldViewPr>
      <p:cViewPr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MCBD08305_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MCBD08305_0000[1]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fld id="{24534576-A485-4AC1-9A6E-905119DDD211}" type="datetimeFigureOut">
              <a:rPr lang="fr-FR" smtClean="0"/>
              <a:pPr>
                <a:defRPr/>
              </a:pPr>
              <a:t>22/06/2011</a:t>
            </a:fld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87C00509-961C-490F-9CAF-A178BA5FEAE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gency FB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133600" y="2286000"/>
            <a:ext cx="7010400" cy="1470025"/>
          </a:xfrm>
        </p:spPr>
        <p:txBody>
          <a:bodyPr/>
          <a:lstStyle/>
          <a:p>
            <a:r>
              <a:rPr lang="en-US" sz="6200" b="1" dirty="0" smtClean="0">
                <a:solidFill>
                  <a:schemeClr val="bg1"/>
                </a:solidFill>
                <a:latin typeface="Calibri" pitchFamily="34" charset="0"/>
              </a:rPr>
              <a:t>Data Flow Diagram</a:t>
            </a:r>
            <a:endParaRPr lang="en-US" sz="6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667000" y="5257800"/>
            <a:ext cx="6400800" cy="1447800"/>
          </a:xfrm>
        </p:spPr>
        <p:txBody>
          <a:bodyPr/>
          <a:lstStyle/>
          <a:p>
            <a:pPr algn="r"/>
            <a:r>
              <a:rPr lang="en-US" sz="4800" b="1" dirty="0" smtClean="0">
                <a:solidFill>
                  <a:schemeClr val="bg1"/>
                </a:solidFill>
                <a:latin typeface="Calibri" pitchFamily="34" charset="0"/>
              </a:rPr>
              <a:t>MGMI311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23-JUN-2011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6445" t="26250" r="36044" b="15625"/>
          <a:stretch>
            <a:fillRect/>
          </a:stretch>
        </p:blipFill>
        <p:spPr bwMode="auto">
          <a:xfrm>
            <a:off x="304799" y="838200"/>
            <a:ext cx="84441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6445" t="26250" r="36029" b="15625"/>
          <a:stretch>
            <a:fillRect/>
          </a:stretch>
        </p:blipFill>
        <p:spPr bwMode="auto">
          <a:xfrm>
            <a:off x="271282" y="838200"/>
            <a:ext cx="8567918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5859" t="26250" r="34961" b="15625"/>
          <a:stretch>
            <a:fillRect/>
          </a:stretch>
        </p:blipFill>
        <p:spPr bwMode="auto">
          <a:xfrm>
            <a:off x="315913" y="990600"/>
            <a:ext cx="844126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6445" t="26250" r="34961" b="15625"/>
          <a:stretch>
            <a:fillRect/>
          </a:stretch>
        </p:blipFill>
        <p:spPr bwMode="auto">
          <a:xfrm>
            <a:off x="304800" y="1081088"/>
            <a:ext cx="8458162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7031" t="26250" r="34961" b="19376"/>
          <a:stretch>
            <a:fillRect/>
          </a:stretch>
        </p:blipFill>
        <p:spPr bwMode="auto">
          <a:xfrm>
            <a:off x="380999" y="1143000"/>
            <a:ext cx="84548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6445" t="26250" r="37305" b="14687"/>
          <a:stretch>
            <a:fillRect/>
          </a:stretch>
        </p:blipFill>
        <p:spPr bwMode="auto">
          <a:xfrm>
            <a:off x="571500" y="857250"/>
            <a:ext cx="7620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6445" t="26250" r="37891" b="14687"/>
          <a:stretch>
            <a:fillRect/>
          </a:stretch>
        </p:blipFill>
        <p:spPr bwMode="auto">
          <a:xfrm>
            <a:off x="458788" y="785812"/>
            <a:ext cx="8237716" cy="546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6445" t="26250" r="34961" b="17287"/>
          <a:stretch>
            <a:fillRect/>
          </a:stretch>
        </p:blipFill>
        <p:spPr bwMode="auto">
          <a:xfrm>
            <a:off x="443858" y="1162050"/>
            <a:ext cx="8319142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8789" t="26250" r="38748" b="22186"/>
          <a:stretch>
            <a:fillRect/>
          </a:stretch>
        </p:blipFill>
        <p:spPr bwMode="auto">
          <a:xfrm>
            <a:off x="381000" y="1009650"/>
            <a:ext cx="8403911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9375" t="26250" r="43164" b="22186"/>
          <a:stretch>
            <a:fillRect/>
          </a:stretch>
        </p:blipFill>
        <p:spPr bwMode="auto">
          <a:xfrm>
            <a:off x="457200" y="762000"/>
            <a:ext cx="808078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What is Data Flow Diagram?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09600" y="1600200"/>
            <a:ext cx="8077200" cy="452596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Data Flow Diagram (DFD) is the tool for showing program design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It is a logical model of </a:t>
            </a:r>
            <a:r>
              <a:rPr lang="en-US" u="sng" dirty="0" smtClean="0">
                <a:latin typeface="Calibri" pitchFamily="34" charset="0"/>
              </a:rPr>
              <a:t>the flow of data </a:t>
            </a:r>
            <a:r>
              <a:rPr lang="en-US" dirty="0" smtClean="0">
                <a:latin typeface="Calibri" pitchFamily="34" charset="0"/>
              </a:rPr>
              <a:t>through a system that shows how the system’s boundaries, processes and data entities </a:t>
            </a:r>
            <a:r>
              <a:rPr lang="en-US" u="sng" dirty="0" smtClean="0">
                <a:latin typeface="Calibri" pitchFamily="34" charset="0"/>
              </a:rPr>
              <a:t>are logically related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It has replaced flowcharts and pseudo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Strengths of DFDs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A DFD is an excellent tool for summarizing and organizing detailed information about a system’s boundaries, processes and data entities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It helps the analyst, the user, and the responsible managers visualize alternative high-level logical system designs.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Strengths of DFDs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The elements of a data flow diagram lead directly into physical design: 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Ø"/>
            </a:pPr>
            <a:r>
              <a:rPr lang="en-US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Processes		Programs and procedures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3200" dirty="0" smtClean="0">
                <a:latin typeface="Calibri" pitchFamily="34" charset="0"/>
              </a:rPr>
              <a:t> Data flows		Composites</a:t>
            </a:r>
          </a:p>
          <a:p>
            <a:pPr lvl="1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3200" dirty="0" smtClean="0">
                <a:latin typeface="Calibri" pitchFamily="34" charset="0"/>
              </a:rPr>
              <a:t> Data Storage	Data entities, Files and 				Database</a:t>
            </a:r>
          </a:p>
          <a:p>
            <a:pPr>
              <a:spcBef>
                <a:spcPts val="1800"/>
              </a:spcBef>
            </a:pP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Notice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Data flows show how the </a:t>
            </a:r>
            <a:r>
              <a:rPr lang="en-US" u="sng" dirty="0" smtClean="0">
                <a:latin typeface="Calibri" pitchFamily="34" charset="0"/>
              </a:rPr>
              <a:t>data</a:t>
            </a:r>
            <a:r>
              <a:rPr lang="en-US" dirty="0" smtClean="0">
                <a:latin typeface="Calibri" pitchFamily="34" charset="0"/>
              </a:rPr>
              <a:t> move between the system’s components, but they </a:t>
            </a:r>
            <a:r>
              <a:rPr lang="en-US" u="sng" dirty="0" smtClean="0">
                <a:latin typeface="Calibri" pitchFamily="34" charset="0"/>
              </a:rPr>
              <a:t>do not show the flow of control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latin typeface="Calibri" pitchFamily="34" charset="0"/>
              </a:rPr>
              <a:t>Focus on ‘WHAT’ the system does while discarding the physical details of how it work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N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>
              <a:spcBef>
                <a:spcPts val="1800"/>
              </a:spcBef>
            </a:pP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N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>
              <a:spcBef>
                <a:spcPts val="1800"/>
              </a:spcBef>
            </a:pP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Why using Data Flow Diagram?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38200" y="1600200"/>
            <a:ext cx="7924800" cy="452596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3400" dirty="0" smtClean="0">
                <a:latin typeface="Calibri" pitchFamily="34" charset="0"/>
              </a:rPr>
              <a:t>DFDs are easier to understand by technical and non-technical audiences</a:t>
            </a:r>
          </a:p>
          <a:p>
            <a:pPr>
              <a:spcBef>
                <a:spcPts val="1800"/>
              </a:spcBef>
            </a:pPr>
            <a:r>
              <a:rPr lang="en-US" sz="3400" dirty="0" smtClean="0">
                <a:latin typeface="Calibri" pitchFamily="34" charset="0"/>
              </a:rPr>
              <a:t>DFDs can provide a high level system overview, complete with boundaries and connections to other systems</a:t>
            </a:r>
          </a:p>
          <a:p>
            <a:pPr>
              <a:spcBef>
                <a:spcPts val="1800"/>
              </a:spcBef>
            </a:pPr>
            <a:r>
              <a:rPr lang="en-US" sz="3400" dirty="0" smtClean="0">
                <a:latin typeface="Calibri" pitchFamily="34" charset="0"/>
              </a:rPr>
              <a:t>DFDs can provide a detailed representation of system componen</a:t>
            </a:r>
            <a:r>
              <a:rPr lang="en-US" dirty="0" smtClean="0">
                <a:latin typeface="Calibri" pitchFamily="34" charset="0"/>
              </a:rPr>
              <a:t>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DFD Symbols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62000" y="1676400"/>
            <a:ext cx="8229600" cy="4419600"/>
          </a:xfrm>
        </p:spPr>
        <p:txBody>
          <a:bodyPr/>
          <a:lstStyle/>
          <a:p>
            <a:pPr>
              <a:spcBef>
                <a:spcPts val="1800"/>
              </a:spcBef>
              <a:buNone/>
            </a:pPr>
            <a:r>
              <a:rPr lang="en-US" sz="3600" dirty="0" smtClean="0">
                <a:latin typeface="Calibri" pitchFamily="34" charset="0"/>
              </a:rPr>
              <a:t>1) External Entities	Rectangular box</a:t>
            </a:r>
          </a:p>
          <a:p>
            <a:pPr>
              <a:spcBef>
                <a:spcPts val="1800"/>
              </a:spcBef>
              <a:buNone/>
            </a:pPr>
            <a:r>
              <a:rPr lang="en-US" sz="3600" dirty="0" smtClean="0">
                <a:latin typeface="Calibri" pitchFamily="34" charset="0"/>
              </a:rPr>
              <a:t>2) Data Flow		Arrow headed lines</a:t>
            </a:r>
          </a:p>
          <a:p>
            <a:pPr>
              <a:spcBef>
                <a:spcPts val="1800"/>
              </a:spcBef>
              <a:buNone/>
            </a:pPr>
            <a:r>
              <a:rPr lang="en-US" sz="3600" dirty="0" smtClean="0">
                <a:latin typeface="Calibri" pitchFamily="34" charset="0"/>
              </a:rPr>
              <a:t>3) Process		Bubble / Circle or </a:t>
            </a:r>
          </a:p>
          <a:p>
            <a:pPr>
              <a:spcBef>
                <a:spcPts val="1800"/>
              </a:spcBef>
              <a:buNone/>
            </a:pPr>
            <a:r>
              <a:rPr lang="en-US" sz="3600" dirty="0">
                <a:latin typeface="Calibri" pitchFamily="34" charset="0"/>
              </a:rPr>
              <a:t>	</a:t>
            </a:r>
            <a:r>
              <a:rPr lang="en-US" sz="3600" dirty="0" smtClean="0">
                <a:latin typeface="Calibri" pitchFamily="34" charset="0"/>
              </a:rPr>
              <a:t>				Rounded corner square</a:t>
            </a:r>
          </a:p>
          <a:p>
            <a:pPr>
              <a:spcBef>
                <a:spcPts val="1800"/>
              </a:spcBef>
              <a:buNone/>
            </a:pPr>
            <a:r>
              <a:rPr lang="en-US" sz="3600" dirty="0" smtClean="0">
                <a:latin typeface="Calibri" pitchFamily="34" charset="0"/>
              </a:rPr>
              <a:t>4) Data Storage	Narrow opened 					Rectangle</a:t>
            </a:r>
            <a:endParaRPr lang="en-US" sz="3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DFD Symbols</a:t>
            </a:r>
            <a:endParaRPr lang="en-US" b="1" dirty="0">
              <a:latin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7519" t="50465" r="54790" b="39829"/>
          <a:stretch>
            <a:fillRect/>
          </a:stretch>
        </p:blipFill>
        <p:spPr bwMode="auto">
          <a:xfrm>
            <a:off x="4876800" y="4495800"/>
            <a:ext cx="2667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55664" t="53312" r="35547" b="40688"/>
          <a:stretch>
            <a:fillRect/>
          </a:stretch>
        </p:blipFill>
        <p:spPr bwMode="auto">
          <a:xfrm>
            <a:off x="1976437" y="4800600"/>
            <a:ext cx="1071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1371600" y="1752600"/>
            <a:ext cx="1828800" cy="1676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 l="35976" t="52125" r="53336" b="34375"/>
          <a:stretch>
            <a:fillRect/>
          </a:stretch>
        </p:blipFill>
        <p:spPr bwMode="auto">
          <a:xfrm>
            <a:off x="5029200" y="1524000"/>
            <a:ext cx="221996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876800" y="3505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Process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6800" y="35814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External Entities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90600" y="5257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Data Flow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76800" y="55626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Data Storage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How to Draw DFD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1800"/>
              </a:spcBef>
              <a:buFont typeface="+mj-lt"/>
              <a:buAutoNum type="arabicParenR"/>
            </a:pPr>
            <a:r>
              <a:rPr lang="en-US" sz="3600" dirty="0" smtClean="0">
                <a:latin typeface="Calibri" pitchFamily="34" charset="0"/>
              </a:rPr>
              <a:t>Define a list of external entities sending and receiving data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/>
            </a:pPr>
            <a:r>
              <a:rPr lang="en-US" sz="3600" dirty="0" smtClean="0">
                <a:latin typeface="Calibri" pitchFamily="34" charset="0"/>
              </a:rPr>
              <a:t>Define a list of processes that change that data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/>
            </a:pPr>
            <a:r>
              <a:rPr lang="en-US" sz="3600" dirty="0" smtClean="0">
                <a:latin typeface="Calibri" pitchFamily="34" charset="0"/>
              </a:rPr>
              <a:t>Define Data input and Data output for each process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/>
            </a:pPr>
            <a:r>
              <a:rPr lang="en-US" sz="3600" dirty="0" smtClean="0">
                <a:latin typeface="Calibri" pitchFamily="34" charset="0"/>
              </a:rPr>
              <a:t>Define Data Storage Locations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How to Draw DFD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marL="742950" indent="-742950">
              <a:spcBef>
                <a:spcPts val="1800"/>
              </a:spcBef>
              <a:buFont typeface="+mj-lt"/>
              <a:buAutoNum type="arabicParenR" startAt="5"/>
            </a:pPr>
            <a:r>
              <a:rPr lang="en-US" sz="3600" dirty="0" smtClean="0">
                <a:latin typeface="Calibri" pitchFamily="34" charset="0"/>
              </a:rPr>
              <a:t>Draw a DFD – context diagram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 startAt="5"/>
            </a:pPr>
            <a:r>
              <a:rPr lang="en-US" sz="3600" dirty="0" smtClean="0">
                <a:latin typeface="Calibri" pitchFamily="34" charset="0"/>
              </a:rPr>
              <a:t>Draw a DFD fragments for each process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 startAt="5"/>
            </a:pPr>
            <a:r>
              <a:rPr lang="en-US" sz="3600" dirty="0" smtClean="0">
                <a:latin typeface="Calibri" pitchFamily="34" charset="0"/>
              </a:rPr>
              <a:t>Details each process (Functional Decomposition)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 startAt="5"/>
            </a:pPr>
            <a:r>
              <a:rPr lang="en-US" sz="3600" dirty="0" smtClean="0">
                <a:latin typeface="Calibri" pitchFamily="34" charset="0"/>
              </a:rPr>
              <a:t>Check Balance</a:t>
            </a:r>
          </a:p>
          <a:p>
            <a:pPr marL="742950" indent="-742950">
              <a:spcBef>
                <a:spcPts val="1800"/>
              </a:spcBef>
              <a:buFont typeface="+mj-lt"/>
              <a:buAutoNum type="arabicParenR" startAt="5"/>
            </a:pPr>
            <a:endParaRPr lang="en-US" sz="3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053" t="25685" r="36288" b="21700"/>
          <a:stretch>
            <a:fillRect/>
          </a:stretch>
        </p:blipFill>
        <p:spPr>
          <a:xfrm>
            <a:off x="391766" y="1071562"/>
            <a:ext cx="8371234" cy="53292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6445" t="26250" r="35547" b="15625"/>
          <a:stretch>
            <a:fillRect/>
          </a:stretch>
        </p:blipFill>
        <p:spPr bwMode="auto">
          <a:xfrm>
            <a:off x="381000" y="1214438"/>
            <a:ext cx="8281450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">
  <a:themeElements>
    <a:clrScheme name="ชุดรูปแบบของ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ชุดรูปแบบของ Office">
      <a:majorFont>
        <a:latin typeface="Agency FB"/>
        <a:ea typeface=""/>
        <a:cs typeface=""/>
      </a:majorFont>
      <a:minorFont>
        <a:latin typeface="Agency F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ชุดรูปแบบของ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ชุดรูปแบบของ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ชุดรูปแบบของ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ชุดรูปแบบของ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ชุดรูปแบบของ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ชุดรูปแบบของ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ชุดรูปแบบของ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ชุดรูปแบบของ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ชุดรูปแบบของ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ชุดรูปแบบของ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ชุดรูปแบบของ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ชุดรูปแบบของ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</Template>
  <TotalTime>190</TotalTime>
  <Words>279</Words>
  <Application>Microsoft Office PowerPoint</Application>
  <PresentationFormat>นำเสนอทางหน้าจอ (4:3)</PresentationFormat>
  <Paragraphs>45</Paragraphs>
  <Slides>24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5" baseType="lpstr">
      <vt:lpstr>A</vt:lpstr>
      <vt:lpstr>Data Flow Diagram</vt:lpstr>
      <vt:lpstr>What is Data Flow Diagram?</vt:lpstr>
      <vt:lpstr>Why using Data Flow Diagram?</vt:lpstr>
      <vt:lpstr>DFD Symbols</vt:lpstr>
      <vt:lpstr>DFD Symbols</vt:lpstr>
      <vt:lpstr>How to Draw DFD</vt:lpstr>
      <vt:lpstr>How to Draw DFD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Strengths of DFDs</vt:lpstr>
      <vt:lpstr>Strengths of DFDs</vt:lpstr>
      <vt:lpstr>Notice</vt:lpstr>
      <vt:lpstr>N</vt:lpstr>
      <vt:lpstr>N</vt:lpstr>
    </vt:vector>
  </TitlesOfParts>
  <Company>kbs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Flow Diagram</dc:title>
  <dc:creator>hui</dc:creator>
  <cp:lastModifiedBy>hui</cp:lastModifiedBy>
  <cp:revision>20</cp:revision>
  <dcterms:created xsi:type="dcterms:W3CDTF">2011-06-22T13:44:08Z</dcterms:created>
  <dcterms:modified xsi:type="dcterms:W3CDTF">2011-06-22T16:54:21Z</dcterms:modified>
</cp:coreProperties>
</file>